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C"/>
    <a:srgbClr val="9C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42CB64-B236-4CA5-816F-2FBB9D267CF1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0E81B3-9779-4C0A-B45A-FFCE112792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24626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D943E5-C729-4383-8247-B798E1BF1C28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AC0ED7-8321-4B7A-9477-2F6975D3D0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1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3074180-5F71-425A-9D0A-F9B9798D4E9B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FDDECF-75F0-41E3-BEB1-0CC228CD31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93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5BD065-2EF3-4B99-A8F4-25D1089FD46C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DF4E50-1027-49B0-9245-FF5B05FCE9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85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7A3EA2-252E-4B6B-A338-E5A26487A613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986017-1B89-46C6-A766-C1922F197D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947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5FBD1E-168C-4690-ABF5-C4BF639F458A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BA7BEC-D926-4108-9EB3-2DF92F41BA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98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D54BAB4-28EA-4E9C-8D91-BC2FFE092493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0D8D57-7214-4473-B858-502651771A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11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395C8B-959F-493C-8458-9F07EA230431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074673-1A56-40B5-BA06-01A185F9AD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18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5C169DD-0184-49EE-8A85-715ADCAE1E48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B6507-B4F1-46AE-8F03-B0F800C7904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72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42A5BE8-87AE-406C-A040-924547B4C282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373675-91CA-4C77-A676-06F1B330DB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650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B79ACA-5D7C-4699-88E0-F0AA19FCB280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A3E5D4-0BCD-431A-BBDC-A2CEE6E27E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740ECC6D-92C9-4D9B-8BF9-6A07F0905E07}" type="datetime1">
              <a:rPr lang="pt-PT" smtClean="0"/>
              <a:pPr lvl="0"/>
              <a:t>06/03/2025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6B800C35-1E66-4D3E-97D9-6CC701B4D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270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Agrupar 54">
            <a:extLst>
              <a:ext uri="{FF2B5EF4-FFF2-40B4-BE49-F238E27FC236}">
                <a16:creationId xmlns:a16="http://schemas.microsoft.com/office/drawing/2014/main" id="{EA6130AD-6EF6-E8E5-07D8-0B6848AB4706}"/>
              </a:ext>
            </a:extLst>
          </p:cNvPr>
          <p:cNvGrpSpPr/>
          <p:nvPr/>
        </p:nvGrpSpPr>
        <p:grpSpPr>
          <a:xfrm>
            <a:off x="-529537" y="-1619015"/>
            <a:ext cx="10130986" cy="9447577"/>
            <a:chOff x="-529537" y="-1619015"/>
            <a:chExt cx="10130986" cy="9447577"/>
          </a:xfrm>
        </p:grpSpPr>
        <p:pic>
          <p:nvPicPr>
            <p:cNvPr id="49" name="Gráfico 48">
              <a:extLst>
                <a:ext uri="{FF2B5EF4-FFF2-40B4-BE49-F238E27FC236}">
                  <a16:creationId xmlns:a16="http://schemas.microsoft.com/office/drawing/2014/main" id="{64310D83-587D-5075-DA3C-0F7140B7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4" name="Gráfico 53">
              <a:extLst>
                <a:ext uri="{FF2B5EF4-FFF2-40B4-BE49-F238E27FC236}">
                  <a16:creationId xmlns:a16="http://schemas.microsoft.com/office/drawing/2014/main" id="{4B122477-08AE-4A29-C11D-FC49C6199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529537" y="-1619015"/>
              <a:ext cx="10130986" cy="9447577"/>
            </a:xfrm>
            <a:prstGeom prst="rect">
              <a:avLst/>
            </a:prstGeom>
          </p:spPr>
        </p:pic>
      </p:grpSp>
      <p:pic>
        <p:nvPicPr>
          <p:cNvPr id="43" name="Gráfico 42">
            <a:extLst>
              <a:ext uri="{FF2B5EF4-FFF2-40B4-BE49-F238E27FC236}">
                <a16:creationId xmlns:a16="http://schemas.microsoft.com/office/drawing/2014/main" id="{F7D192E4-9360-277F-F3C1-DC37715F9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280" y="1627707"/>
            <a:ext cx="5364694" cy="4723275"/>
          </a:xfrm>
          <a:prstGeom prst="rect">
            <a:avLst/>
          </a:prstGeom>
        </p:spPr>
      </p:pic>
      <p:pic>
        <p:nvPicPr>
          <p:cNvPr id="6" name="Gráfico 40">
            <a:extLst>
              <a:ext uri="{FF2B5EF4-FFF2-40B4-BE49-F238E27FC236}">
                <a16:creationId xmlns:a16="http://schemas.microsoft.com/office/drawing/2014/main" id="{21BE4252-FA36-0ED2-EA66-A38949812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477" y="557121"/>
            <a:ext cx="3751267" cy="7525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áfico 47">
            <a:extLst>
              <a:ext uri="{FF2B5EF4-FFF2-40B4-BE49-F238E27FC236}">
                <a16:creationId xmlns:a16="http://schemas.microsoft.com/office/drawing/2014/main" id="{A6A30290-7ADC-E70B-E192-32A48E51C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5299" y="3902505"/>
            <a:ext cx="1560400" cy="19973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áfico 51">
            <a:extLst>
              <a:ext uri="{FF2B5EF4-FFF2-40B4-BE49-F238E27FC236}">
                <a16:creationId xmlns:a16="http://schemas.microsoft.com/office/drawing/2014/main" id="{EFF54DC6-F23A-3756-5F19-278A7D61EB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1909" y="2511234"/>
            <a:ext cx="1894333" cy="7653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aixaDeTexto 52">
            <a:extLst>
              <a:ext uri="{FF2B5EF4-FFF2-40B4-BE49-F238E27FC236}">
                <a16:creationId xmlns:a16="http://schemas.microsoft.com/office/drawing/2014/main" id="{22BFC1BA-0B0B-7EAC-F788-CD441B9A9ACF}"/>
              </a:ext>
            </a:extLst>
          </p:cNvPr>
          <p:cNvSpPr txBox="1"/>
          <p:nvPr/>
        </p:nvSpPr>
        <p:spPr>
          <a:xfrm>
            <a:off x="1276903" y="1820067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RECEÇÃO DOS CONVIDADOS E CAFÉ DE BOAS VINDAS </a:t>
            </a:r>
          </a:p>
        </p:txBody>
      </p:sp>
      <p:sp>
        <p:nvSpPr>
          <p:cNvPr id="11" name="CaixaDeTexto 53">
            <a:extLst>
              <a:ext uri="{FF2B5EF4-FFF2-40B4-BE49-F238E27FC236}">
                <a16:creationId xmlns:a16="http://schemas.microsoft.com/office/drawing/2014/main" id="{06961DBE-B48B-6E7F-8617-57F7BC638EC7}"/>
              </a:ext>
            </a:extLst>
          </p:cNvPr>
          <p:cNvSpPr txBox="1"/>
          <p:nvPr/>
        </p:nvSpPr>
        <p:spPr>
          <a:xfrm>
            <a:off x="1276903" y="4013692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ALMOÇO</a:t>
            </a:r>
          </a:p>
        </p:txBody>
      </p:sp>
      <p:sp>
        <p:nvSpPr>
          <p:cNvPr id="12" name="CaixaDeTexto 54">
            <a:extLst>
              <a:ext uri="{FF2B5EF4-FFF2-40B4-BE49-F238E27FC236}">
                <a16:creationId xmlns:a16="http://schemas.microsoft.com/office/drawing/2014/main" id="{FFB599AC-63E7-8877-1830-95349E127633}"/>
              </a:ext>
            </a:extLst>
          </p:cNvPr>
          <p:cNvSpPr txBox="1"/>
          <p:nvPr/>
        </p:nvSpPr>
        <p:spPr>
          <a:xfrm>
            <a:off x="1242787" y="6158622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BOLO DE ANIVERSÁRIO</a:t>
            </a:r>
          </a:p>
        </p:txBody>
      </p:sp>
      <p:sp>
        <p:nvSpPr>
          <p:cNvPr id="13" name="CaixaDeTexto 55">
            <a:extLst>
              <a:ext uri="{FF2B5EF4-FFF2-40B4-BE49-F238E27FC236}">
                <a16:creationId xmlns:a16="http://schemas.microsoft.com/office/drawing/2014/main" id="{FFE4760D-FDFE-EFD3-81DA-66A4052DDDE5}"/>
              </a:ext>
            </a:extLst>
          </p:cNvPr>
          <p:cNvSpPr txBox="1"/>
          <p:nvPr/>
        </p:nvSpPr>
        <p:spPr>
          <a:xfrm>
            <a:off x="1276903" y="2011588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CERIMÓNIA DE ABERTURA </a:t>
            </a:r>
          </a:p>
        </p:txBody>
      </p:sp>
      <p:sp>
        <p:nvSpPr>
          <p:cNvPr id="14" name="CaixaDeTexto 56">
            <a:extLst>
              <a:ext uri="{FF2B5EF4-FFF2-40B4-BE49-F238E27FC236}">
                <a16:creationId xmlns:a16="http://schemas.microsoft.com/office/drawing/2014/main" id="{F4681472-0BA4-878F-1690-47A91DD3593C}"/>
              </a:ext>
            </a:extLst>
          </p:cNvPr>
          <p:cNvSpPr txBox="1"/>
          <p:nvPr/>
        </p:nvSpPr>
        <p:spPr>
          <a:xfrm>
            <a:off x="1268007" y="2698175"/>
            <a:ext cx="4480201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SESSÃO 1: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20 anos da CEIC e o futuro da Investigação em Portugal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800" dirty="0">
              <a:solidFill>
                <a:srgbClr val="000B8C"/>
              </a:solidFill>
              <a:latin typeface="Gilroy-Bold" pitchFamily="2"/>
            </a:endParaRPr>
          </a:p>
        </p:txBody>
      </p:sp>
      <p:sp>
        <p:nvSpPr>
          <p:cNvPr id="15" name="CaixaDeTexto 57">
            <a:extLst>
              <a:ext uri="{FF2B5EF4-FFF2-40B4-BE49-F238E27FC236}">
                <a16:creationId xmlns:a16="http://schemas.microsoft.com/office/drawing/2014/main" id="{AF2762EC-211C-95BC-EF34-FB66B09D3588}"/>
              </a:ext>
            </a:extLst>
          </p:cNvPr>
          <p:cNvSpPr txBox="1"/>
          <p:nvPr/>
        </p:nvSpPr>
        <p:spPr>
          <a:xfrm>
            <a:off x="1276903" y="3178229"/>
            <a:ext cx="4480201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MESA REDONDA: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A investigação como um bem comum: Que caminhos?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800" dirty="0">
              <a:solidFill>
                <a:srgbClr val="000B8C"/>
              </a:solidFill>
              <a:latin typeface="Gilroy-Bold" pitchFamily="2"/>
            </a:endParaRPr>
          </a:p>
        </p:txBody>
      </p:sp>
      <p:sp>
        <p:nvSpPr>
          <p:cNvPr id="16" name="CaixaDeTexto 58">
            <a:extLst>
              <a:ext uri="{FF2B5EF4-FFF2-40B4-BE49-F238E27FC236}">
                <a16:creationId xmlns:a16="http://schemas.microsoft.com/office/drawing/2014/main" id="{69CE9B4B-2AEC-BCEF-8876-5BCFDB3297F5}"/>
              </a:ext>
            </a:extLst>
          </p:cNvPr>
          <p:cNvSpPr txBox="1"/>
          <p:nvPr/>
        </p:nvSpPr>
        <p:spPr>
          <a:xfrm>
            <a:off x="1268008" y="4213821"/>
            <a:ext cx="4184035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SESSÃO 2: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Novos desafios para a investigação clínica e inovação </a:t>
            </a:r>
          </a:p>
        </p:txBody>
      </p:sp>
      <p:sp>
        <p:nvSpPr>
          <p:cNvPr id="17" name="CaixaDeTexto 59">
            <a:extLst>
              <a:ext uri="{FF2B5EF4-FFF2-40B4-BE49-F238E27FC236}">
                <a16:creationId xmlns:a16="http://schemas.microsoft.com/office/drawing/2014/main" id="{F1CD2439-9C52-5DA9-EF04-708887A837E5}"/>
              </a:ext>
            </a:extLst>
          </p:cNvPr>
          <p:cNvSpPr txBox="1"/>
          <p:nvPr/>
        </p:nvSpPr>
        <p:spPr>
          <a:xfrm>
            <a:off x="1251683" y="4743545"/>
            <a:ext cx="5058437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MESA REDONDA: </a:t>
            </a:r>
            <a:r>
              <a:rPr lang="pt-PT" sz="800" b="1" dirty="0">
                <a:solidFill>
                  <a:srgbClr val="000B8C"/>
                </a:solidFill>
                <a:latin typeface="Gilroy-Bold" pitchFamily="2"/>
              </a:rPr>
              <a:t>Ética na investigação clínica e Ciência: a nova Declaração de Helsínquia</a:t>
            </a:r>
          </a:p>
        </p:txBody>
      </p:sp>
      <p:sp>
        <p:nvSpPr>
          <p:cNvPr id="18" name="CaixaDeTexto 60">
            <a:extLst>
              <a:ext uri="{FF2B5EF4-FFF2-40B4-BE49-F238E27FC236}">
                <a16:creationId xmlns:a16="http://schemas.microsoft.com/office/drawing/2014/main" id="{6171BB01-5453-358B-9F3F-90C82E174B23}"/>
              </a:ext>
            </a:extLst>
          </p:cNvPr>
          <p:cNvSpPr txBox="1"/>
          <p:nvPr/>
        </p:nvSpPr>
        <p:spPr>
          <a:xfrm>
            <a:off x="1268007" y="5685199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FILME DE MEMÓRIAS e CERIMÓNIA DE ENCERRAMENTO</a:t>
            </a:r>
          </a:p>
        </p:txBody>
      </p:sp>
      <p:sp>
        <p:nvSpPr>
          <p:cNvPr id="19" name="CaixaDeTexto 61">
            <a:extLst>
              <a:ext uri="{FF2B5EF4-FFF2-40B4-BE49-F238E27FC236}">
                <a16:creationId xmlns:a16="http://schemas.microsoft.com/office/drawing/2014/main" id="{FB3D53A1-9925-A065-FCED-759625452B18}"/>
              </a:ext>
            </a:extLst>
          </p:cNvPr>
          <p:cNvSpPr txBox="1"/>
          <p:nvPr/>
        </p:nvSpPr>
        <p:spPr>
          <a:xfrm>
            <a:off x="644279" y="182421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9:00</a:t>
            </a:r>
          </a:p>
        </p:txBody>
      </p:sp>
      <p:sp>
        <p:nvSpPr>
          <p:cNvPr id="20" name="CaixaDeTexto 62">
            <a:extLst>
              <a:ext uri="{FF2B5EF4-FFF2-40B4-BE49-F238E27FC236}">
                <a16:creationId xmlns:a16="http://schemas.microsoft.com/office/drawing/2014/main" id="{0DF24EA2-EA1A-E535-0843-0F910F521CCA}"/>
              </a:ext>
            </a:extLst>
          </p:cNvPr>
          <p:cNvSpPr txBox="1"/>
          <p:nvPr/>
        </p:nvSpPr>
        <p:spPr>
          <a:xfrm>
            <a:off x="638349" y="2009335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9:30</a:t>
            </a:r>
          </a:p>
        </p:txBody>
      </p:sp>
      <p:sp>
        <p:nvSpPr>
          <p:cNvPr id="21" name="CaixaDeTexto 63">
            <a:extLst>
              <a:ext uri="{FF2B5EF4-FFF2-40B4-BE49-F238E27FC236}">
                <a16:creationId xmlns:a16="http://schemas.microsoft.com/office/drawing/2014/main" id="{8894DBEF-F0EF-E4B9-CFB3-AC806D626333}"/>
              </a:ext>
            </a:extLst>
          </p:cNvPr>
          <p:cNvSpPr txBox="1"/>
          <p:nvPr/>
        </p:nvSpPr>
        <p:spPr>
          <a:xfrm>
            <a:off x="644279" y="2717809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10:00</a:t>
            </a:r>
          </a:p>
        </p:txBody>
      </p:sp>
      <p:sp>
        <p:nvSpPr>
          <p:cNvPr id="22" name="CaixaDeTexto 64">
            <a:extLst>
              <a:ext uri="{FF2B5EF4-FFF2-40B4-BE49-F238E27FC236}">
                <a16:creationId xmlns:a16="http://schemas.microsoft.com/office/drawing/2014/main" id="{B60327E9-BF17-657A-24AD-5B1C6DA654A9}"/>
              </a:ext>
            </a:extLst>
          </p:cNvPr>
          <p:cNvSpPr txBox="1"/>
          <p:nvPr/>
        </p:nvSpPr>
        <p:spPr>
          <a:xfrm>
            <a:off x="644279" y="3175192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10:30</a:t>
            </a:r>
          </a:p>
        </p:txBody>
      </p:sp>
      <p:sp>
        <p:nvSpPr>
          <p:cNvPr id="23" name="CaixaDeTexto 65">
            <a:extLst>
              <a:ext uri="{FF2B5EF4-FFF2-40B4-BE49-F238E27FC236}">
                <a16:creationId xmlns:a16="http://schemas.microsoft.com/office/drawing/2014/main" id="{7C5F1F0A-662A-8514-E115-E8690D93B7ED}"/>
              </a:ext>
            </a:extLst>
          </p:cNvPr>
          <p:cNvSpPr txBox="1"/>
          <p:nvPr/>
        </p:nvSpPr>
        <p:spPr>
          <a:xfrm>
            <a:off x="638349" y="403114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12:30</a:t>
            </a:r>
          </a:p>
        </p:txBody>
      </p:sp>
      <p:sp>
        <p:nvSpPr>
          <p:cNvPr id="24" name="CaixaDeTexto 66">
            <a:extLst>
              <a:ext uri="{FF2B5EF4-FFF2-40B4-BE49-F238E27FC236}">
                <a16:creationId xmlns:a16="http://schemas.microsoft.com/office/drawing/2014/main" id="{9D0BB56F-E878-58FD-B092-4246E863393D}"/>
              </a:ext>
            </a:extLst>
          </p:cNvPr>
          <p:cNvSpPr txBox="1"/>
          <p:nvPr/>
        </p:nvSpPr>
        <p:spPr>
          <a:xfrm>
            <a:off x="644279" y="4225854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14:00</a:t>
            </a:r>
          </a:p>
        </p:txBody>
      </p:sp>
      <p:sp>
        <p:nvSpPr>
          <p:cNvPr id="25" name="CaixaDeTexto 67">
            <a:extLst>
              <a:ext uri="{FF2B5EF4-FFF2-40B4-BE49-F238E27FC236}">
                <a16:creationId xmlns:a16="http://schemas.microsoft.com/office/drawing/2014/main" id="{12506200-0DFB-525E-3EFF-2137C4CEC592}"/>
              </a:ext>
            </a:extLst>
          </p:cNvPr>
          <p:cNvSpPr txBox="1"/>
          <p:nvPr/>
        </p:nvSpPr>
        <p:spPr>
          <a:xfrm>
            <a:off x="638349" y="475128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14:30</a:t>
            </a:r>
          </a:p>
        </p:txBody>
      </p:sp>
      <p:sp>
        <p:nvSpPr>
          <p:cNvPr id="26" name="CaixaDeTexto 68">
            <a:extLst>
              <a:ext uri="{FF2B5EF4-FFF2-40B4-BE49-F238E27FC236}">
                <a16:creationId xmlns:a16="http://schemas.microsoft.com/office/drawing/2014/main" id="{188CF135-03D1-A531-929A-3E0F439C9BA0}"/>
              </a:ext>
            </a:extLst>
          </p:cNvPr>
          <p:cNvSpPr txBox="1"/>
          <p:nvPr/>
        </p:nvSpPr>
        <p:spPr>
          <a:xfrm>
            <a:off x="619058" y="570714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16:00</a:t>
            </a:r>
          </a:p>
        </p:txBody>
      </p:sp>
      <p:sp>
        <p:nvSpPr>
          <p:cNvPr id="27" name="CaixaDeTexto 69">
            <a:extLst>
              <a:ext uri="{FF2B5EF4-FFF2-40B4-BE49-F238E27FC236}">
                <a16:creationId xmlns:a16="http://schemas.microsoft.com/office/drawing/2014/main" id="{7C764CF4-E35E-B8FC-C850-B984AA9D8C43}"/>
              </a:ext>
            </a:extLst>
          </p:cNvPr>
          <p:cNvSpPr txBox="1"/>
          <p:nvPr/>
        </p:nvSpPr>
        <p:spPr>
          <a:xfrm>
            <a:off x="619058" y="615469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16:30</a:t>
            </a:r>
          </a:p>
        </p:txBody>
      </p:sp>
      <p:sp>
        <p:nvSpPr>
          <p:cNvPr id="28" name="CaixaDeTexto 70">
            <a:extLst>
              <a:ext uri="{FF2B5EF4-FFF2-40B4-BE49-F238E27FC236}">
                <a16:creationId xmlns:a16="http://schemas.microsoft.com/office/drawing/2014/main" id="{CADF0B2A-3CD9-346F-225A-D62996338CFE}"/>
              </a:ext>
            </a:extLst>
          </p:cNvPr>
          <p:cNvSpPr txBox="1"/>
          <p:nvPr/>
        </p:nvSpPr>
        <p:spPr>
          <a:xfrm>
            <a:off x="6630486" y="2631288"/>
            <a:ext cx="1830027" cy="530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Duas décadas </a:t>
            </a:r>
            <a:r>
              <a:rPr lang="pt-PT" sz="1000" dirty="0">
                <a:solidFill>
                  <a:srgbClr val="1E1E1C"/>
                </a:solidFill>
                <a:latin typeface="Gilroy-Regular" pitchFamily="2"/>
              </a:rPr>
              <a:t>a reafirmar o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1E1E1C"/>
                </a:solidFill>
                <a:latin typeface="Gilroy-Regular" pitchFamily="2"/>
              </a:rPr>
              <a:t>compromisso com a </a:t>
            </a: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ética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em investigação clínica!</a:t>
            </a:r>
          </a:p>
        </p:txBody>
      </p:sp>
      <p:sp>
        <p:nvSpPr>
          <p:cNvPr id="29" name="CaixaDeTexto 71">
            <a:extLst>
              <a:ext uri="{FF2B5EF4-FFF2-40B4-BE49-F238E27FC236}">
                <a16:creationId xmlns:a16="http://schemas.microsoft.com/office/drawing/2014/main" id="{3201BA4A-8351-5C29-C118-5310B1EBA697}"/>
              </a:ext>
            </a:extLst>
          </p:cNvPr>
          <p:cNvSpPr txBox="1"/>
          <p:nvPr/>
        </p:nvSpPr>
        <p:spPr>
          <a:xfrm>
            <a:off x="1344804" y="2167204"/>
            <a:ext cx="3424273" cy="5616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Secretária de Estado da Saúde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Ana Povo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da CEIC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do INFARMED, I.P.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Rui Santos Ivo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do CNECV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Maria do Céu Patrão Neves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</p:txBody>
      </p:sp>
      <p:sp>
        <p:nvSpPr>
          <p:cNvPr id="30" name="CaixaDeTexto 73">
            <a:extLst>
              <a:ext uri="{FF2B5EF4-FFF2-40B4-BE49-F238E27FC236}">
                <a16:creationId xmlns:a16="http://schemas.microsoft.com/office/drawing/2014/main" id="{14C07DA4-BA1D-86B7-F234-05E964631172}"/>
              </a:ext>
            </a:extLst>
          </p:cNvPr>
          <p:cNvSpPr txBox="1"/>
          <p:nvPr/>
        </p:nvSpPr>
        <p:spPr>
          <a:xfrm>
            <a:off x="1344804" y="2857679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Moderadora: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Keynote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speaker: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Alexandre Quintanilha</a:t>
            </a:r>
          </a:p>
        </p:txBody>
      </p:sp>
      <p:sp>
        <p:nvSpPr>
          <p:cNvPr id="31" name="CaixaDeTexto 74">
            <a:extLst>
              <a:ext uri="{FF2B5EF4-FFF2-40B4-BE49-F238E27FC236}">
                <a16:creationId xmlns:a16="http://schemas.microsoft.com/office/drawing/2014/main" id="{3FF0A69E-18D9-587E-4BC0-DF1B3B71CDE9}"/>
              </a:ext>
            </a:extLst>
          </p:cNvPr>
          <p:cNvSpPr txBox="1"/>
          <p:nvPr/>
        </p:nvSpPr>
        <p:spPr>
          <a:xfrm>
            <a:off x="1344804" y="3352567"/>
            <a:ext cx="3424273" cy="684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Pedro Barata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e </a:t>
            </a:r>
            <a:r>
              <a:rPr lang="pt-PT" sz="800" b="1" dirty="0">
                <a:solidFill>
                  <a:srgbClr val="1E1E1C"/>
                </a:solidFill>
                <a:latin typeface="Gilroy-Bold" panose="00000800000000000000" pitchFamily="2" charset="0"/>
              </a:rPr>
              <a:t>Rafael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Vale e Reis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APIFARMA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João Almeida Lopes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APORMED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Joana Ferreira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AICIB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Nuno Sousa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INFARMED, I.P.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Carlos Alves</a:t>
            </a:r>
          </a:p>
        </p:txBody>
      </p:sp>
      <p:sp>
        <p:nvSpPr>
          <p:cNvPr id="32" name="CaixaDeTexto 75">
            <a:extLst>
              <a:ext uri="{FF2B5EF4-FFF2-40B4-BE49-F238E27FC236}">
                <a16:creationId xmlns:a16="http://schemas.microsoft.com/office/drawing/2014/main" id="{DA63D96A-C394-7823-9DB9-DEB1F27E0602}"/>
              </a:ext>
            </a:extLst>
          </p:cNvPr>
          <p:cNvSpPr txBox="1"/>
          <p:nvPr/>
        </p:nvSpPr>
        <p:spPr>
          <a:xfrm>
            <a:off x="1344804" y="4393759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Jesús Luque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e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Milton Severo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Keynote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speaker: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Susan </a:t>
            </a:r>
            <a:r>
              <a:rPr lang="pt-PT" sz="800" b="1" dirty="0" err="1">
                <a:solidFill>
                  <a:srgbClr val="1E1E1C"/>
                </a:solidFill>
                <a:latin typeface="Gilroy-Bold" pitchFamily="2"/>
              </a:rPr>
              <a:t>Kornetsky</a:t>
            </a:r>
            <a:endParaRPr lang="pt-PT" sz="800" b="1" dirty="0">
              <a:solidFill>
                <a:srgbClr val="1E1E1C"/>
              </a:solidFill>
              <a:latin typeface="Gilroy-Bold" pitchFamily="2"/>
            </a:endParaRPr>
          </a:p>
        </p:txBody>
      </p:sp>
      <p:sp>
        <p:nvSpPr>
          <p:cNvPr id="33" name="CaixaDeTexto 76">
            <a:extLst>
              <a:ext uri="{FF2B5EF4-FFF2-40B4-BE49-F238E27FC236}">
                <a16:creationId xmlns:a16="http://schemas.microsoft.com/office/drawing/2014/main" id="{0D17E70A-4BD0-399A-BBA3-F5492EE58FCC}"/>
              </a:ext>
            </a:extLst>
          </p:cNvPr>
          <p:cNvSpPr txBox="1"/>
          <p:nvPr/>
        </p:nvSpPr>
        <p:spPr>
          <a:xfrm>
            <a:off x="1319583" y="4957843"/>
            <a:ext cx="4480201" cy="684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Mara de Sousa Freitas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e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José Eduardo Lima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do Centro de Direito Biomédico de Coimbra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André Dias Pereira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Ministra da Saúde XIII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Gov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. Constitucional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Maria de Belém Roseira</a:t>
            </a:r>
            <a:r>
              <a:rPr lang="pt-PT" sz="800" b="1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Diretora de Serviço ULS Almada e membro da CEIC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Maria José Santos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Plataforma de Saúde em Diálogo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Jaime Franco Melancia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)</a:t>
            </a:r>
            <a:endParaRPr lang="pt-PT" sz="800" dirty="0">
              <a:solidFill>
                <a:srgbClr val="1E1E1C"/>
              </a:solidFill>
              <a:latin typeface="Gilroy-Regular" pitchFamily="2"/>
            </a:endParaRPr>
          </a:p>
        </p:txBody>
      </p:sp>
      <p:sp>
        <p:nvSpPr>
          <p:cNvPr id="34" name="CaixaDeTexto 77">
            <a:extLst>
              <a:ext uri="{FF2B5EF4-FFF2-40B4-BE49-F238E27FC236}">
                <a16:creationId xmlns:a16="http://schemas.microsoft.com/office/drawing/2014/main" id="{BDB8F58F-41D1-FA8C-5895-C022EAB96ADC}"/>
              </a:ext>
            </a:extLst>
          </p:cNvPr>
          <p:cNvSpPr txBox="1"/>
          <p:nvPr/>
        </p:nvSpPr>
        <p:spPr>
          <a:xfrm>
            <a:off x="1319583" y="5863354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Ministra da Saúde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Ana Paula Martins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da CEIC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</p:txBody>
      </p:sp>
      <p:sp>
        <p:nvSpPr>
          <p:cNvPr id="39" name="CaixaDeTexto 84">
            <a:extLst>
              <a:ext uri="{FF2B5EF4-FFF2-40B4-BE49-F238E27FC236}">
                <a16:creationId xmlns:a16="http://schemas.microsoft.com/office/drawing/2014/main" id="{BD8FEB35-A90D-C58E-C9D5-514C0FF67C68}"/>
              </a:ext>
            </a:extLst>
          </p:cNvPr>
          <p:cNvSpPr txBox="1"/>
          <p:nvPr/>
        </p:nvSpPr>
        <p:spPr>
          <a:xfrm>
            <a:off x="633477" y="162166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FFFFFF"/>
                </a:solidFill>
                <a:latin typeface="Gilroy-Bold" pitchFamily="2"/>
              </a:rPr>
              <a:t>Hora</a:t>
            </a:r>
          </a:p>
        </p:txBody>
      </p:sp>
      <p:sp>
        <p:nvSpPr>
          <p:cNvPr id="40" name="CaixaDeTexto 86">
            <a:extLst>
              <a:ext uri="{FF2B5EF4-FFF2-40B4-BE49-F238E27FC236}">
                <a16:creationId xmlns:a16="http://schemas.microsoft.com/office/drawing/2014/main" id="{4F384D08-3E0B-DD9C-7983-12EA0B7F1079}"/>
              </a:ext>
            </a:extLst>
          </p:cNvPr>
          <p:cNvSpPr txBox="1"/>
          <p:nvPr/>
        </p:nvSpPr>
        <p:spPr>
          <a:xfrm>
            <a:off x="1169980" y="1627288"/>
            <a:ext cx="94048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FFFFFF"/>
                </a:solidFill>
                <a:latin typeface="Gilroy-Bold" pitchFamily="2"/>
              </a:rPr>
              <a:t>PROGRAMA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B6308D1-4A9C-72E5-FB6B-F9E9F11189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01909" y="2167205"/>
            <a:ext cx="1889638" cy="292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289</Words>
  <Application>Microsoft Office PowerPoint</Application>
  <PresentationFormat>Apresentação no Ecrã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Gilroy-Bold</vt:lpstr>
      <vt:lpstr>Gilroy-Regular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Creative 2 | ANIMAGEST</dc:creator>
  <cp:lastModifiedBy>Raquel Silva</cp:lastModifiedBy>
  <cp:revision>16</cp:revision>
  <cp:lastPrinted>2025-03-05T15:21:03Z</cp:lastPrinted>
  <dcterms:created xsi:type="dcterms:W3CDTF">2025-03-03T09:37:58Z</dcterms:created>
  <dcterms:modified xsi:type="dcterms:W3CDTF">2025-03-06T09:12:06Z</dcterms:modified>
</cp:coreProperties>
</file>